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8" r:id="rId4"/>
    <p:sldMasterId id="2147483679" r:id="rId5"/>
    <p:sldMasterId id="214748368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13716000" cx="2438717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9EC679A-E051-483B-BF2A-FC4969753BC3}">
  <a:tblStyle styleId="{E9EC679A-E051-483B-BF2A-FC4969753BC3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F0FF"/>
          </a:solidFill>
        </a:fill>
      </a:tcStyle>
    </a:wholeTbl>
    <a:band1H>
      <a:tcTxStyle b="off" i="off"/>
      <a:tcStyle>
        <a:fill>
          <a:solidFill>
            <a:srgbClr val="CAE0FF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AE0FF"/>
          </a:solidFill>
        </a:fill>
      </a:tcStyle>
    </a:band1V>
    <a:band2V>
      <a:tcTxStyle b="off" i="off"/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1.png>
</file>

<file path=ppt/media/image12.png>
</file>

<file path=ppt/media/image2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eb3e36cce5_1_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49" name="Google Shape;249;g2eb3e36cce5_1_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eb3e36cce5_1_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7" name="Google Shape;257;g2eb3e36cce5_1_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8" name="Google Shape;258;g2eb3e36cce5_1_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eb3e36cce5_1_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2eb3e36cce5_1_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6" name="Google Shape;266;g2eb3e36cce5_1_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2eb3e36cce5_1_1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200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rPr>
              <a:t>This includes improving unit tests, integrating regression tests (TTK), and conducting regression and performance tests, which may uncover critical defects that need to be addressed.</a:t>
            </a:r>
            <a:endParaRPr/>
          </a:p>
        </p:txBody>
      </p:sp>
      <p:sp>
        <p:nvSpPr>
          <p:cNvPr id="274" name="Google Shape;274;g2eb3e36cce5_1_1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eb3e36cce5_1_2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8" name="Google Shape;308;g2eb3e36cce5_1_2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9" name="Google Shape;309;g2eb3e36cce5_1_2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eb3e36cce5_1_2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g2eb3e36cce5_1_2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2eb3e36cce5_1_2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86175" lIns="86175" spcFirstLastPara="1" rIns="86175" wrap="square" tIns="8617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6" name="Google Shape;356;g2eb3e36cce5_1_2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861219" y="3595738"/>
            <a:ext cx="25129908" cy="8531688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5" name="Google Shape;8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3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3"/>
          <p:cNvSpPr/>
          <p:nvPr/>
        </p:nvSpPr>
        <p:spPr>
          <a:xfrm>
            <a:off x="0" y="564204"/>
            <a:ext cx="24387300" cy="5466900"/>
          </a:xfrm>
          <a:prstGeom prst="rect">
            <a:avLst/>
          </a:prstGeom>
          <a:solidFill>
            <a:schemeClr val="lt1">
              <a:alpha val="72549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3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3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3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13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/>
          <p:nvPr/>
        </p:nvSpPr>
        <p:spPr>
          <a:xfrm>
            <a:off x="861219" y="3595738"/>
            <a:ext cx="25129800" cy="8531700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 txBox="1"/>
          <p:nvPr>
            <p:ph type="ctrTitle"/>
          </p:nvPr>
        </p:nvSpPr>
        <p:spPr>
          <a:xfrm>
            <a:off x="1695847" y="4203903"/>
            <a:ext cx="12286200" cy="45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4"/>
          <p:cNvSpPr txBox="1"/>
          <p:nvPr>
            <p:ph idx="1" type="subTitle"/>
          </p:nvPr>
        </p:nvSpPr>
        <p:spPr>
          <a:xfrm>
            <a:off x="1695847" y="9308787"/>
            <a:ext cx="14344200" cy="23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02" name="Google Shape;102;p14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4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4" name="Google Shape;104;p14"/>
          <p:cNvSpPr/>
          <p:nvPr/>
        </p:nvSpPr>
        <p:spPr>
          <a:xfrm>
            <a:off x="14216243" y="1588574"/>
            <a:ext cx="4769700" cy="4769700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/>
          <p:nvPr/>
        </p:nvSpPr>
        <p:spPr>
          <a:xfrm>
            <a:off x="21721648" y="5453742"/>
            <a:ext cx="3608700" cy="36087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4"/>
          <p:cNvSpPr/>
          <p:nvPr/>
        </p:nvSpPr>
        <p:spPr>
          <a:xfrm>
            <a:off x="18985797" y="7486550"/>
            <a:ext cx="4890600" cy="48906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7" name="Google Shape;10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835854"/>
            <a:ext cx="6148472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5"/>
          <p:cNvSpPr/>
          <p:nvPr/>
        </p:nvSpPr>
        <p:spPr>
          <a:xfrm>
            <a:off x="861219" y="3595738"/>
            <a:ext cx="25129800" cy="8531700"/>
          </a:xfrm>
          <a:prstGeom prst="roundRect">
            <a:avLst>
              <a:gd fmla="val 6683" name="adj"/>
            </a:avLst>
          </a:prstGeom>
          <a:solidFill>
            <a:schemeClr val="accent1">
              <a:alpha val="8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5"/>
          <p:cNvSpPr txBox="1"/>
          <p:nvPr>
            <p:ph type="ctrTitle"/>
          </p:nvPr>
        </p:nvSpPr>
        <p:spPr>
          <a:xfrm>
            <a:off x="1695847" y="4203903"/>
            <a:ext cx="12286200" cy="45195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5"/>
          <p:cNvSpPr txBox="1"/>
          <p:nvPr>
            <p:ph idx="1" type="subTitle"/>
          </p:nvPr>
        </p:nvSpPr>
        <p:spPr>
          <a:xfrm>
            <a:off x="1695847" y="9308787"/>
            <a:ext cx="14344200" cy="231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13" name="Google Shape;113;p15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5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5" name="Google Shape;115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835854"/>
            <a:ext cx="6148472" cy="1956331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5"/>
          <p:cNvSpPr/>
          <p:nvPr/>
        </p:nvSpPr>
        <p:spPr>
          <a:xfrm>
            <a:off x="14216243" y="1588574"/>
            <a:ext cx="4769700" cy="4769700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5"/>
          <p:cNvSpPr/>
          <p:nvPr/>
        </p:nvSpPr>
        <p:spPr>
          <a:xfrm>
            <a:off x="21721648" y="5453742"/>
            <a:ext cx="3608700" cy="36087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5"/>
          <p:cNvSpPr/>
          <p:nvPr/>
        </p:nvSpPr>
        <p:spPr>
          <a:xfrm>
            <a:off x="18985797" y="7486550"/>
            <a:ext cx="4890600" cy="4890600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3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6"/>
          <p:cNvSpPr txBox="1"/>
          <p:nvPr>
            <p:ph type="title"/>
          </p:nvPr>
        </p:nvSpPr>
        <p:spPr>
          <a:xfrm>
            <a:off x="1663917" y="3419477"/>
            <a:ext cx="21033900" cy="570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6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3" name="Google Shape;123;p16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6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25" name="Google Shape;12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12622427"/>
            <a:ext cx="2862508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7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1" name="Google Shape;131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8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1663917" y="3419477"/>
            <a:ext cx="21033900" cy="5705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4" name="Google Shape;134;p18"/>
          <p:cNvSpPr txBox="1"/>
          <p:nvPr>
            <p:ph idx="1" type="body"/>
          </p:nvPr>
        </p:nvSpPr>
        <p:spPr>
          <a:xfrm>
            <a:off x="1663917" y="9178927"/>
            <a:ext cx="21033900" cy="30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35" name="Google Shape;135;p18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8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37" name="Google Shape;137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835854"/>
            <a:ext cx="6148472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9"/>
          <p:cNvSpPr txBox="1"/>
          <p:nvPr>
            <p:ph idx="1" type="body"/>
          </p:nvPr>
        </p:nvSpPr>
        <p:spPr>
          <a:xfrm>
            <a:off x="1676618" y="3651250"/>
            <a:ext cx="103644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idx="2" type="body"/>
          </p:nvPr>
        </p:nvSpPr>
        <p:spPr>
          <a:xfrm>
            <a:off x="12346008" y="3651250"/>
            <a:ext cx="103644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44" name="Google Shape;144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8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1679795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0"/>
          <p:cNvSpPr txBox="1"/>
          <p:nvPr>
            <p:ph idx="1" type="body"/>
          </p:nvPr>
        </p:nvSpPr>
        <p:spPr>
          <a:xfrm>
            <a:off x="1679796" y="3362326"/>
            <a:ext cx="10317000" cy="164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148" name="Google Shape;148;p20"/>
          <p:cNvSpPr txBox="1"/>
          <p:nvPr>
            <p:ph idx="2" type="body"/>
          </p:nvPr>
        </p:nvSpPr>
        <p:spPr>
          <a:xfrm>
            <a:off x="1679796" y="5010150"/>
            <a:ext cx="10317000" cy="73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9" name="Google Shape;149;p20"/>
          <p:cNvSpPr txBox="1"/>
          <p:nvPr>
            <p:ph idx="3" type="body"/>
          </p:nvPr>
        </p:nvSpPr>
        <p:spPr>
          <a:xfrm>
            <a:off x="12346007" y="3362326"/>
            <a:ext cx="10367700" cy="16479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150" name="Google Shape;150;p20"/>
          <p:cNvSpPr txBox="1"/>
          <p:nvPr>
            <p:ph idx="4" type="body"/>
          </p:nvPr>
        </p:nvSpPr>
        <p:spPr>
          <a:xfrm>
            <a:off x="12346007" y="5010150"/>
            <a:ext cx="10367700" cy="73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1" name="Google Shape;151;p20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0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3" name="Google Shape;15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8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1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1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8" name="Google Shape;158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8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/>
          <p:nvPr/>
        </p:nvSpPr>
        <p:spPr>
          <a:xfrm>
            <a:off x="861219" y="3595738"/>
            <a:ext cx="25129908" cy="8531688"/>
          </a:xfrm>
          <a:prstGeom prst="roundRect">
            <a:avLst>
              <a:gd fmla="val 6683" name="adj"/>
            </a:avLst>
          </a:pr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29" name="Google Shape;29;p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1" name="Google Shape;3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/>
          <p:nvPr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3"/>
          <p:cNvSpPr/>
          <p:nvPr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2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2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2" name="Google Shape;16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8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/>
          <p:nvPr/>
        </p:nvSpPr>
        <p:spPr>
          <a:xfrm>
            <a:off x="861219" y="3595738"/>
            <a:ext cx="25129908" cy="8531688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4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4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72" name="Google Shape;172;p24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4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4" name="Google Shape;174;p24"/>
          <p:cNvSpPr/>
          <p:nvPr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4"/>
          <p:cNvSpPr/>
          <p:nvPr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4"/>
          <p:cNvSpPr/>
          <p:nvPr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Google Shape;179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5"/>
          <p:cNvSpPr/>
          <p:nvPr/>
        </p:nvSpPr>
        <p:spPr>
          <a:xfrm>
            <a:off x="0" y="564204"/>
            <a:ext cx="24387175" cy="5466945"/>
          </a:xfrm>
          <a:prstGeom prst="rect">
            <a:avLst/>
          </a:prstGeom>
          <a:solidFill>
            <a:schemeClr val="lt1">
              <a:alpha val="72549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5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25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25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5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6"/>
          <p:cNvSpPr/>
          <p:nvPr/>
        </p:nvSpPr>
        <p:spPr>
          <a:xfrm>
            <a:off x="861219" y="3595738"/>
            <a:ext cx="25129908" cy="8531688"/>
          </a:xfrm>
          <a:prstGeom prst="roundRect">
            <a:avLst>
              <a:gd fmla="val 6683" name="adj"/>
            </a:avLst>
          </a:prstGeom>
          <a:solidFill>
            <a:schemeClr val="accent1">
              <a:alpha val="8941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6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6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90" name="Google Shape;190;p26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6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92" name="Google Shape;19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6"/>
          <p:cNvSpPr/>
          <p:nvPr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6"/>
          <p:cNvSpPr/>
          <p:nvPr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6"/>
          <p:cNvSpPr/>
          <p:nvPr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7"/>
          <p:cNvSpPr txBox="1"/>
          <p:nvPr>
            <p:ph type="title"/>
          </p:nvPr>
        </p:nvSpPr>
        <p:spPr>
          <a:xfrm>
            <a:off x="1663917" y="3419477"/>
            <a:ext cx="21033938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7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0" name="Google Shape;200;p2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7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2" name="Google Shape;202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8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6" name="Google Shape;206;p28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8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08" name="Google Shape;208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1663917" y="3419477"/>
            <a:ext cx="21033938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9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12" name="Google Shape;212;p29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9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4" name="Google Shape;214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0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30"/>
          <p:cNvSpPr txBox="1"/>
          <p:nvPr>
            <p:ph idx="1" type="body"/>
          </p:nvPr>
        </p:nvSpPr>
        <p:spPr>
          <a:xfrm>
            <a:off x="167661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8" name="Google Shape;218;p30"/>
          <p:cNvSpPr txBox="1"/>
          <p:nvPr>
            <p:ph idx="2" type="body"/>
          </p:nvPr>
        </p:nvSpPr>
        <p:spPr>
          <a:xfrm>
            <a:off x="1234600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9" name="Google Shape;219;p30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30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1" name="Google Shape;221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>
            <p:ph type="title"/>
          </p:nvPr>
        </p:nvSpPr>
        <p:spPr>
          <a:xfrm>
            <a:off x="1679795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31"/>
          <p:cNvSpPr txBox="1"/>
          <p:nvPr>
            <p:ph idx="1" type="body"/>
          </p:nvPr>
        </p:nvSpPr>
        <p:spPr>
          <a:xfrm>
            <a:off x="1679796" y="3362326"/>
            <a:ext cx="10316917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225" name="Google Shape;225;p31"/>
          <p:cNvSpPr txBox="1"/>
          <p:nvPr>
            <p:ph idx="2" type="body"/>
          </p:nvPr>
        </p:nvSpPr>
        <p:spPr>
          <a:xfrm>
            <a:off x="1679796" y="5010150"/>
            <a:ext cx="10316917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6" name="Google Shape;226;p31"/>
          <p:cNvSpPr txBox="1"/>
          <p:nvPr>
            <p:ph idx="3" type="body"/>
          </p:nvPr>
        </p:nvSpPr>
        <p:spPr>
          <a:xfrm>
            <a:off x="12346007" y="3362326"/>
            <a:ext cx="10367726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227" name="Google Shape;227;p31"/>
          <p:cNvSpPr txBox="1"/>
          <p:nvPr>
            <p:ph idx="4" type="body"/>
          </p:nvPr>
        </p:nvSpPr>
        <p:spPr>
          <a:xfrm>
            <a:off x="12346007" y="5010150"/>
            <a:ext cx="10367726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8" name="Google Shape;228;p3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3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0" name="Google Shape;230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3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3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5" name="Google Shape;235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/>
          <p:nvPr/>
        </p:nvSpPr>
        <p:spPr>
          <a:xfrm>
            <a:off x="0" y="564204"/>
            <a:ext cx="24387175" cy="5466945"/>
          </a:xfrm>
          <a:prstGeom prst="rect">
            <a:avLst/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4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33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9" name="Google Shape;239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5"/>
          <p:cNvSpPr txBox="1"/>
          <p:nvPr>
            <p:ph type="title"/>
          </p:nvPr>
        </p:nvSpPr>
        <p:spPr>
          <a:xfrm>
            <a:off x="1663917" y="3419477"/>
            <a:ext cx="21033938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6" name="Google Shape;46;p5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8" name="Google Shape;4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6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6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4" name="Google Shape;5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/>
          <p:nvPr>
            <p:ph type="title"/>
          </p:nvPr>
        </p:nvSpPr>
        <p:spPr>
          <a:xfrm>
            <a:off x="1663917" y="3419477"/>
            <a:ext cx="21033938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7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8" name="Google Shape;58;p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0" name="Google Shape;60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8"/>
          <p:cNvSpPr txBox="1"/>
          <p:nvPr>
            <p:ph idx="1" type="body"/>
          </p:nvPr>
        </p:nvSpPr>
        <p:spPr>
          <a:xfrm>
            <a:off x="167661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8"/>
          <p:cNvSpPr txBox="1"/>
          <p:nvPr>
            <p:ph idx="2" type="body"/>
          </p:nvPr>
        </p:nvSpPr>
        <p:spPr>
          <a:xfrm>
            <a:off x="1234600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7" name="Google Shape;67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/>
          <p:nvPr>
            <p:ph type="title"/>
          </p:nvPr>
        </p:nvSpPr>
        <p:spPr>
          <a:xfrm>
            <a:off x="1679795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9"/>
          <p:cNvSpPr txBox="1"/>
          <p:nvPr>
            <p:ph idx="1" type="body"/>
          </p:nvPr>
        </p:nvSpPr>
        <p:spPr>
          <a:xfrm>
            <a:off x="1679796" y="3362326"/>
            <a:ext cx="10316917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71" name="Google Shape;71;p9"/>
          <p:cNvSpPr txBox="1"/>
          <p:nvPr>
            <p:ph idx="2" type="body"/>
          </p:nvPr>
        </p:nvSpPr>
        <p:spPr>
          <a:xfrm>
            <a:off x="1679796" y="5010150"/>
            <a:ext cx="10316917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3" type="body"/>
          </p:nvPr>
        </p:nvSpPr>
        <p:spPr>
          <a:xfrm>
            <a:off x="12346007" y="3362326"/>
            <a:ext cx="10367726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73" name="Google Shape;73;p9"/>
          <p:cNvSpPr txBox="1"/>
          <p:nvPr>
            <p:ph idx="4" type="body"/>
          </p:nvPr>
        </p:nvSpPr>
        <p:spPr>
          <a:xfrm>
            <a:off x="12346007" y="5010150"/>
            <a:ext cx="10367726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9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6" name="Google Shape;7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0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0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0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1" name="Google Shape;81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20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30.xml"/><Relationship Id="rId9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  <a:defRPr b="1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  <a:defRPr b="1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12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9" name="Google Shape;89;p12"/>
          <p:cNvSpPr txBox="1"/>
          <p:nvPr>
            <p:ph idx="11" type="ftr"/>
          </p:nvPr>
        </p:nvSpPr>
        <p:spPr>
          <a:xfrm>
            <a:off x="8078252" y="12712701"/>
            <a:ext cx="82308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3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  <a:defRPr b="1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5" name="Google Shape;165;p23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6" name="Google Shape;166;p2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7" name="Google Shape;167;p23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app.zenhub.com/workspaces/vnext-workstream-660fc8b866c04915432fd68f/board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4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/>
              <a:t>vNext</a:t>
            </a:r>
            <a:endParaRPr/>
          </a:p>
        </p:txBody>
      </p:sp>
      <p:sp>
        <p:nvSpPr>
          <p:cNvPr id="245" name="Google Shape;245;p34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200"/>
              <a:buNone/>
            </a:pPr>
            <a:r>
              <a:rPr lang="en-US" sz="5800"/>
              <a:t>Workstream Update</a:t>
            </a:r>
            <a:endParaRPr sz="5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200"/>
              <a:buFont typeface="Arial"/>
              <a:buNone/>
            </a:pPr>
            <a:r>
              <a:rPr lang="en-US" sz="5800"/>
              <a:t>July 2024</a:t>
            </a:r>
            <a:endParaRPr sz="5800"/>
          </a:p>
        </p:txBody>
      </p:sp>
      <p:sp>
        <p:nvSpPr>
          <p:cNvPr id="246" name="Google Shape;246;p34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5"/>
          <p:cNvSpPr txBox="1"/>
          <p:nvPr>
            <p:ph type="title"/>
          </p:nvPr>
        </p:nvSpPr>
        <p:spPr>
          <a:xfrm>
            <a:off x="4471566" y="1947336"/>
            <a:ext cx="56097600" cy="706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91400" spcFirstLastPara="1" rIns="91400" wrap="square" tIns="456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Workstream Update</a:t>
            </a:r>
            <a:endParaRPr/>
          </a:p>
        </p:txBody>
      </p:sp>
      <p:graphicFrame>
        <p:nvGraphicFramePr>
          <p:cNvPr id="252" name="Google Shape;252;p35"/>
          <p:cNvGraphicFramePr/>
          <p:nvPr/>
        </p:nvGraphicFramePr>
        <p:xfrm>
          <a:off x="1676434" y="3138717"/>
          <a:ext cx="3000000" cy="3000000"/>
        </p:xfrm>
        <a:graphic>
          <a:graphicData uri="http://schemas.openxmlformats.org/drawingml/2006/table">
            <a:tbl>
              <a:tblPr bandRow="1">
                <a:noFill/>
                <a:tableStyleId>{E9EC679A-E051-483B-BF2A-FC4969753BC3}</a:tableStyleId>
              </a:tblPr>
              <a:tblGrid>
                <a:gridCol w="5388700"/>
                <a:gridCol w="15645575"/>
              </a:tblGrid>
              <a:tr h="75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Workstream Name:</a:t>
                      </a:r>
                      <a:endParaRPr sz="800" u="none" cap="none" strike="noStrike"/>
                    </a:p>
                  </a:txBody>
                  <a:tcPr marT="45725" marB="45725" marR="91475" marL="914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vNext</a:t>
                      </a:r>
                      <a:endParaRPr sz="3200" u="none" cap="none" strike="noStrike"/>
                    </a:p>
                  </a:txBody>
                  <a:tcPr marT="45725" marB="45725" marR="91475" marL="91475"/>
                </a:tc>
              </a:tr>
              <a:tr h="655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Roadmap Pillar:</a:t>
                      </a:r>
                      <a:endParaRPr sz="800" u="none" cap="none" strike="noStrike"/>
                    </a:p>
                  </a:txBody>
                  <a:tcPr marT="45725" marB="45725" marR="91475" marL="914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Foundation: Quality Product</a:t>
                      </a:r>
                      <a:endParaRPr sz="3200" u="none" cap="none" strike="noStrike"/>
                    </a:p>
                  </a:txBody>
                  <a:tcPr marT="45725" marB="45725" marR="91475" marL="91475"/>
                </a:tc>
              </a:tr>
              <a:tr h="792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Lead:</a:t>
                      </a:r>
                      <a:endParaRPr sz="800" u="none" cap="none" strike="noStrike"/>
                    </a:p>
                  </a:txBody>
                  <a:tcPr marT="45725" marB="45725" marR="91475" marL="914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James Bush</a:t>
                      </a:r>
                      <a:endParaRPr sz="3200" u="none" cap="none" strike="noStrike"/>
                    </a:p>
                  </a:txBody>
                  <a:tcPr marT="45725" marB="45725" marR="91475" marL="91475"/>
                </a:tc>
              </a:tr>
              <a:tr h="115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Workstream Objectives:</a:t>
                      </a:r>
                      <a:endParaRPr sz="800" u="none" cap="none" strike="noStrike"/>
                    </a:p>
                  </a:txBody>
                  <a:tcPr marT="45725" marB="45725" marR="91475" marL="9147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Migrate Mojaloop official release to be based on vNext components</a:t>
                      </a:r>
                      <a:endParaRPr sz="3200" u="none" cap="none" strike="noStrike"/>
                    </a:p>
                  </a:txBody>
                  <a:tcPr marT="45725" marB="45725" marR="91475" marL="91475"/>
                </a:tc>
              </a:tr>
              <a:tr h="115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Progress Against Objectives:</a:t>
                      </a:r>
                      <a:endParaRPr sz="800" u="none" cap="none" strike="noStrike"/>
                    </a:p>
                  </a:txBody>
                  <a:tcPr marT="45725" marB="45725" marR="91475" marL="91475"/>
                </a:tc>
                <a:tc>
                  <a:txBody>
                    <a:bodyPr/>
                    <a:lstStyle/>
                    <a:p>
                      <a:pPr indent="-457200" lvl="0" marL="4826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•"/>
                      </a:pPr>
                      <a:r>
                        <a:rPr lang="en-US" sz="3200" u="none" cap="none" strike="noStrike"/>
                        <a:t>Beta release being iterated towards release candidate</a:t>
                      </a:r>
                      <a:endParaRPr sz="3200" u="none" cap="none" strike="noStrike"/>
                    </a:p>
                    <a:p>
                      <a:pPr indent="-457200" lvl="0" marL="4826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•"/>
                      </a:pPr>
                      <a:r>
                        <a:rPr lang="en-US" sz="3200" u="none" cap="none" strike="noStrike"/>
                        <a:t>Release candidate backlog complete</a:t>
                      </a:r>
                      <a:endParaRPr sz="3200" u="none" cap="none" strike="noStrike"/>
                    </a:p>
                  </a:txBody>
                  <a:tcPr marT="45725" marB="45725" marR="91475" marL="91475"/>
                </a:tc>
              </a:tr>
              <a:tr h="115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Anticipated Progress by PI End:</a:t>
                      </a:r>
                      <a:endParaRPr sz="800" u="none" cap="none" strike="noStrike"/>
                    </a:p>
                  </a:txBody>
                  <a:tcPr marT="45725" marB="45725" marR="91475" marL="91475"/>
                </a:tc>
                <a:tc>
                  <a:txBody>
                    <a:bodyPr/>
                    <a:lstStyle/>
                    <a:p>
                      <a:pPr indent="-457200" lvl="0" marL="4826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•"/>
                      </a:pPr>
                      <a:r>
                        <a:rPr lang="en-US" sz="3200" u="none" cap="none" strike="noStrike"/>
                        <a:t>Continuing progress towards release candidate status.</a:t>
                      </a:r>
                      <a:endParaRPr sz="3200" u="none" cap="none" strike="noStrike"/>
                    </a:p>
                    <a:p>
                      <a:pPr indent="-457200" lvl="0" marL="4826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•"/>
                      </a:pPr>
                      <a:r>
                        <a:rPr lang="en-US" sz="3200" u="none" cap="none" strike="noStrike"/>
                        <a:t>TigerBeetle integration complete.</a:t>
                      </a:r>
                      <a:endParaRPr sz="3200" u="none" cap="none" strike="noStrike"/>
                    </a:p>
                  </a:txBody>
                  <a:tcPr marT="45725" marB="45725" marR="91475" marL="91475"/>
                </a:tc>
              </a:tr>
              <a:tr h="115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Roadblocks:</a:t>
                      </a:r>
                      <a:endParaRPr sz="800" u="none" cap="none" strike="noStrike"/>
                    </a:p>
                  </a:txBody>
                  <a:tcPr marT="45725" marB="45725" marR="91475" marL="91475"/>
                </a:tc>
                <a:tc>
                  <a:txBody>
                    <a:bodyPr/>
                    <a:lstStyle/>
                    <a:p>
                      <a:pPr indent="-4572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Char char="•"/>
                      </a:pPr>
                      <a:r>
                        <a:rPr b="0" i="0" lang="en-US" sz="3200" u="none" cap="none" strike="noStrike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Resources are extremely limited</a:t>
                      </a:r>
                      <a:endParaRPr b="0" i="0" sz="3200" u="none" cap="none" strike="noStrike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75" marL="91475"/>
                </a:tc>
              </a:tr>
              <a:tr h="1152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700"/>
                        <a:buFont typeface="Arial"/>
                        <a:buNone/>
                      </a:pPr>
                      <a:r>
                        <a:rPr lang="en-US" sz="3200" u="none" cap="none" strike="noStrike"/>
                        <a:t>Support Needed:</a:t>
                      </a:r>
                      <a:endParaRPr sz="800" u="none" cap="none" strike="noStrike"/>
                    </a:p>
                  </a:txBody>
                  <a:tcPr marT="45725" marB="45725" marR="91475" marL="91475"/>
                </a:tc>
                <a:tc>
                  <a:txBody>
                    <a:bodyPr/>
                    <a:lstStyle/>
                    <a:p>
                      <a:pPr indent="-457200" lvl="0" marL="4826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•"/>
                      </a:pPr>
                      <a:r>
                        <a:rPr lang="en-US" sz="3200" u="none" cap="none" strike="noStrike"/>
                        <a:t>Engineers with typescript experience.</a:t>
                      </a:r>
                      <a:endParaRPr sz="3200" u="none" cap="none" strike="noStrike"/>
                    </a:p>
                    <a:p>
                      <a:pPr indent="-457200" lvl="0" marL="4826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•"/>
                      </a:pPr>
                      <a:r>
                        <a:rPr lang="en-US" sz="3200" u="none" cap="none" strike="noStrike"/>
                        <a:t>Engineers with test experience.</a:t>
                      </a:r>
                      <a:endParaRPr sz="3200" u="none" cap="none" strike="noStrike"/>
                    </a:p>
                  </a:txBody>
                  <a:tcPr marT="45725" marB="45725" marR="91475" marL="91475"/>
                </a:tc>
              </a:tr>
            </a:tbl>
          </a:graphicData>
        </a:graphic>
      </p:graphicFrame>
      <p:sp>
        <p:nvSpPr>
          <p:cNvPr id="253" name="Google Shape;253;p35"/>
          <p:cNvSpPr txBox="1"/>
          <p:nvPr>
            <p:ph idx="12" type="sldNum"/>
          </p:nvPr>
        </p:nvSpPr>
        <p:spPr>
          <a:xfrm>
            <a:off x="45935162" y="33900536"/>
            <a:ext cx="14634000" cy="19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91400" spcFirstLastPara="1" rIns="91400" wrap="square" tIns="456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4" name="Google Shape;254;p35"/>
          <p:cNvSpPr txBox="1"/>
          <p:nvPr/>
        </p:nvSpPr>
        <p:spPr>
          <a:xfrm>
            <a:off x="1767575" y="953125"/>
            <a:ext cx="113583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7125" lIns="34275" spcFirstLastPara="1" rIns="34275" wrap="square" tIns="171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100"/>
              <a:buFont typeface="Arial"/>
              <a:buNone/>
            </a:pPr>
            <a:r>
              <a:rPr b="1" i="0" lang="en-US" sz="7100" u="none" cap="none" strike="noStrike">
                <a:solidFill>
                  <a:srgbClr val="00A3FF"/>
                </a:solidFill>
                <a:latin typeface="Arial"/>
                <a:ea typeface="Arial"/>
                <a:cs typeface="Arial"/>
                <a:sym typeface="Arial"/>
              </a:rPr>
              <a:t>Workstream Update</a:t>
            </a:r>
            <a:endParaRPr b="1" i="0" sz="7100" u="none" cap="none" strike="noStrike">
              <a:solidFill>
                <a:srgbClr val="00A3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6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What is vNext?</a:t>
            </a:r>
            <a:endParaRPr/>
          </a:p>
        </p:txBody>
      </p:sp>
      <p:sp>
        <p:nvSpPr>
          <p:cNvPr id="261" name="Google Shape;261;p36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vNext is a new implementation of Mojaloop core service components.</a:t>
            </a:r>
            <a:endParaRPr/>
          </a:p>
          <a:p>
            <a:pPr indent="-469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Migration to TypeScript (from JavaScript)</a:t>
            </a:r>
            <a:endParaRPr/>
          </a:p>
          <a:p>
            <a:pPr indent="-469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Closely following the Mojaloop reference architecture (closer alignment between code and the business domain)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  <a:p>
            <a:pPr indent="-4572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vNext is a “drop-in” evolution of the current product</a:t>
            </a:r>
            <a:endParaRPr/>
          </a:p>
          <a:p>
            <a:pPr indent="-469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Same underlying business scope/feature set  (with some enhancements)</a:t>
            </a:r>
            <a:endParaRPr/>
          </a:p>
          <a:p>
            <a:pPr indent="-4699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Same external APIs (Mojaloop API specifications)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62" name="Google Shape;262;p36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7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Why vNext?</a:t>
            </a:r>
            <a:endParaRPr/>
          </a:p>
        </p:txBody>
      </p:sp>
      <p:sp>
        <p:nvSpPr>
          <p:cNvPr id="269" name="Google Shape;269;p37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457200" lvl="0" marL="45720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Evolution of our technology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-4699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Architectural evolution</a:t>
            </a:r>
            <a:endParaRPr/>
          </a:p>
          <a:p>
            <a:pPr indent="-4064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Business requirements change over time</a:t>
            </a:r>
            <a:endParaRPr/>
          </a:p>
          <a:p>
            <a:pPr indent="-4064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Code complexity increases over time as new features are added</a:t>
            </a:r>
            <a:endParaRPr/>
          </a:p>
          <a:p>
            <a:pPr indent="-4064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Potential optimisations appear e.g performance</a:t>
            </a:r>
            <a:endParaRPr/>
          </a:p>
          <a:p>
            <a:pPr indent="-4064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Shared understanding of the business and technical domains evolves over time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-4699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Simplification of code structures</a:t>
            </a:r>
            <a:endParaRPr/>
          </a:p>
          <a:p>
            <a:pPr indent="-4064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Less risk and cost in maintenance and extension</a:t>
            </a:r>
            <a:endParaRPr/>
          </a:p>
          <a:p>
            <a:pPr indent="-4064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Easier to understand and reason about &gt;&gt; simpler and less risky to change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  <a:p>
            <a:pPr indent="-469900" lvl="1" marL="9144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Tool Evolution</a:t>
            </a:r>
            <a:endParaRPr/>
          </a:p>
          <a:p>
            <a:pPr indent="-4064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“Better” tools become available e.g. TypeScript</a:t>
            </a:r>
            <a:endParaRPr/>
          </a:p>
        </p:txBody>
      </p:sp>
      <p:sp>
        <p:nvSpPr>
          <p:cNvPr id="270" name="Google Shape;270;p37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71" name="Google Shape;271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419269" y="1188150"/>
            <a:ext cx="6288474" cy="353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8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5866"/>
              <a:t>Progress Since Last Report</a:t>
            </a:r>
            <a:endParaRPr sz="5600"/>
          </a:p>
        </p:txBody>
      </p:sp>
      <p:grpSp>
        <p:nvGrpSpPr>
          <p:cNvPr id="277" name="Google Shape;277;p38"/>
          <p:cNvGrpSpPr/>
          <p:nvPr/>
        </p:nvGrpSpPr>
        <p:grpSpPr>
          <a:xfrm>
            <a:off x="3057605" y="4737399"/>
            <a:ext cx="5741956" cy="6738985"/>
            <a:chOff x="3057605" y="3604202"/>
            <a:chExt cx="5741956" cy="9227448"/>
          </a:xfrm>
        </p:grpSpPr>
        <p:sp>
          <p:nvSpPr>
            <p:cNvPr id="278" name="Google Shape;278;p38"/>
            <p:cNvSpPr/>
            <p:nvPr/>
          </p:nvSpPr>
          <p:spPr>
            <a:xfrm>
              <a:off x="3116468" y="3726675"/>
              <a:ext cx="5601714" cy="8985538"/>
            </a:xfrm>
            <a:custGeom>
              <a:rect b="b" l="l" r="r" t="t"/>
              <a:pathLst>
                <a:path extrusionOk="0" h="1291018" w="1211103">
                  <a:moveTo>
                    <a:pt x="0" y="0"/>
                  </a:moveTo>
                  <a:lnTo>
                    <a:pt x="1211104" y="0"/>
                  </a:lnTo>
                  <a:lnTo>
                    <a:pt x="1211104" y="1291019"/>
                  </a:lnTo>
                  <a:lnTo>
                    <a:pt x="0" y="12910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1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38"/>
            <p:cNvSpPr/>
            <p:nvPr/>
          </p:nvSpPr>
          <p:spPr>
            <a:xfrm>
              <a:off x="3057605" y="11092624"/>
              <a:ext cx="1060424" cy="1686018"/>
            </a:xfrm>
            <a:custGeom>
              <a:rect b="b" l="l" r="r" t="t"/>
              <a:pathLst>
                <a:path extrusionOk="0" h="364521" w="229266">
                  <a:moveTo>
                    <a:pt x="229267" y="364522"/>
                  </a:moveTo>
                  <a:lnTo>
                    <a:pt x="0" y="364522"/>
                  </a:lnTo>
                  <a:lnTo>
                    <a:pt x="0" y="0"/>
                  </a:lnTo>
                  <a:lnTo>
                    <a:pt x="9525" y="0"/>
                  </a:lnTo>
                  <a:lnTo>
                    <a:pt x="9525" y="354997"/>
                  </a:lnTo>
                  <a:lnTo>
                    <a:pt x="229267" y="354997"/>
                  </a:lnTo>
                  <a:lnTo>
                    <a:pt x="229267" y="3645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38"/>
            <p:cNvSpPr/>
            <p:nvPr/>
          </p:nvSpPr>
          <p:spPr>
            <a:xfrm>
              <a:off x="7695075" y="3648258"/>
              <a:ext cx="1060424" cy="1686018"/>
            </a:xfrm>
            <a:custGeom>
              <a:rect b="b" l="l" r="r" t="t"/>
              <a:pathLst>
                <a:path extrusionOk="0" h="364521" w="229266">
                  <a:moveTo>
                    <a:pt x="229267" y="364522"/>
                  </a:moveTo>
                  <a:lnTo>
                    <a:pt x="219742" y="364522"/>
                  </a:lnTo>
                  <a:lnTo>
                    <a:pt x="219742" y="9525"/>
                  </a:lnTo>
                  <a:lnTo>
                    <a:pt x="0" y="9525"/>
                  </a:lnTo>
                  <a:lnTo>
                    <a:pt x="0" y="0"/>
                  </a:lnTo>
                  <a:lnTo>
                    <a:pt x="229267" y="0"/>
                  </a:lnTo>
                  <a:lnTo>
                    <a:pt x="229267" y="3645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38"/>
            <p:cNvSpPr/>
            <p:nvPr/>
          </p:nvSpPr>
          <p:spPr>
            <a:xfrm>
              <a:off x="8214497" y="3604202"/>
              <a:ext cx="585064" cy="898298"/>
            </a:xfrm>
            <a:custGeom>
              <a:rect b="b" l="l" r="r" t="t"/>
              <a:pathLst>
                <a:path extrusionOk="0" h="194214" w="126492">
                  <a:moveTo>
                    <a:pt x="126492" y="194215"/>
                  </a:moveTo>
                  <a:lnTo>
                    <a:pt x="97917" y="194215"/>
                  </a:lnTo>
                  <a:lnTo>
                    <a:pt x="97917" y="28575"/>
                  </a:lnTo>
                  <a:lnTo>
                    <a:pt x="0" y="28575"/>
                  </a:lnTo>
                  <a:lnTo>
                    <a:pt x="0" y="0"/>
                  </a:lnTo>
                  <a:lnTo>
                    <a:pt x="126492" y="0"/>
                  </a:lnTo>
                  <a:lnTo>
                    <a:pt x="126492" y="1942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38"/>
            <p:cNvSpPr/>
            <p:nvPr/>
          </p:nvSpPr>
          <p:spPr>
            <a:xfrm>
              <a:off x="3079191" y="11933792"/>
              <a:ext cx="585058" cy="897858"/>
            </a:xfrm>
            <a:custGeom>
              <a:rect b="b" l="l" r="r" t="t"/>
              <a:pathLst>
                <a:path extrusionOk="0" h="194119" w="126491">
                  <a:moveTo>
                    <a:pt x="126492" y="194120"/>
                  </a:moveTo>
                  <a:lnTo>
                    <a:pt x="0" y="194120"/>
                  </a:lnTo>
                  <a:lnTo>
                    <a:pt x="0" y="0"/>
                  </a:lnTo>
                  <a:lnTo>
                    <a:pt x="28575" y="0"/>
                  </a:lnTo>
                  <a:lnTo>
                    <a:pt x="28575" y="165545"/>
                  </a:lnTo>
                  <a:lnTo>
                    <a:pt x="126492" y="165545"/>
                  </a:lnTo>
                  <a:lnTo>
                    <a:pt x="126492" y="1941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38"/>
            <p:cNvSpPr txBox="1"/>
            <p:nvPr/>
          </p:nvSpPr>
          <p:spPr>
            <a:xfrm>
              <a:off x="3142659" y="4039897"/>
              <a:ext cx="5546764" cy="55707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4572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1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Defined the work required to declare vNext as a release candidate.</a:t>
              </a:r>
              <a:endParaRPr/>
            </a:p>
            <a:p>
              <a:pPr indent="-457200" lvl="0" marL="457200" marR="0" rtl="0" algn="l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1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Process</a:t>
              </a: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: Identified the scope of work by thoroughly reviewing the </a:t>
              </a:r>
              <a:r>
                <a:rPr b="1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vNext report</a:t>
              </a: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 produced by MLF and applying the existing release delivery process, incorporating agreed improvements.</a:t>
              </a:r>
              <a:endParaRPr/>
            </a:p>
            <a:p>
              <a:pPr indent="-457200" lvl="0" marL="457200" marR="0" rtl="0" algn="l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1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Consideration</a:t>
              </a: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: </a:t>
              </a:r>
              <a:r>
                <a:rPr b="1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The scope of work is not fully finalized until key tasks are completed. </a:t>
              </a:r>
              <a:endPara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4" name="Google Shape;284;p38"/>
          <p:cNvGrpSpPr/>
          <p:nvPr/>
        </p:nvGrpSpPr>
        <p:grpSpPr>
          <a:xfrm>
            <a:off x="9439299" y="4737399"/>
            <a:ext cx="5741956" cy="6738985"/>
            <a:chOff x="3057605" y="3604202"/>
            <a:chExt cx="5741956" cy="9227448"/>
          </a:xfrm>
        </p:grpSpPr>
        <p:sp>
          <p:nvSpPr>
            <p:cNvPr id="285" name="Google Shape;285;p38"/>
            <p:cNvSpPr/>
            <p:nvPr/>
          </p:nvSpPr>
          <p:spPr>
            <a:xfrm>
              <a:off x="3116468" y="3726675"/>
              <a:ext cx="5601714" cy="8985538"/>
            </a:xfrm>
            <a:custGeom>
              <a:rect b="b" l="l" r="r" t="t"/>
              <a:pathLst>
                <a:path extrusionOk="0" h="1291018" w="1211103">
                  <a:moveTo>
                    <a:pt x="0" y="0"/>
                  </a:moveTo>
                  <a:lnTo>
                    <a:pt x="1211104" y="0"/>
                  </a:lnTo>
                  <a:lnTo>
                    <a:pt x="1211104" y="1291019"/>
                  </a:lnTo>
                  <a:lnTo>
                    <a:pt x="0" y="12910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1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38"/>
            <p:cNvSpPr/>
            <p:nvPr/>
          </p:nvSpPr>
          <p:spPr>
            <a:xfrm>
              <a:off x="3057605" y="11092624"/>
              <a:ext cx="1060424" cy="1686018"/>
            </a:xfrm>
            <a:custGeom>
              <a:rect b="b" l="l" r="r" t="t"/>
              <a:pathLst>
                <a:path extrusionOk="0" h="364521" w="229266">
                  <a:moveTo>
                    <a:pt x="229267" y="364522"/>
                  </a:moveTo>
                  <a:lnTo>
                    <a:pt x="0" y="364522"/>
                  </a:lnTo>
                  <a:lnTo>
                    <a:pt x="0" y="0"/>
                  </a:lnTo>
                  <a:lnTo>
                    <a:pt x="9525" y="0"/>
                  </a:lnTo>
                  <a:lnTo>
                    <a:pt x="9525" y="354997"/>
                  </a:lnTo>
                  <a:lnTo>
                    <a:pt x="229267" y="354997"/>
                  </a:lnTo>
                  <a:lnTo>
                    <a:pt x="229267" y="3645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38"/>
            <p:cNvSpPr/>
            <p:nvPr/>
          </p:nvSpPr>
          <p:spPr>
            <a:xfrm>
              <a:off x="7695075" y="3648258"/>
              <a:ext cx="1060424" cy="1686018"/>
            </a:xfrm>
            <a:custGeom>
              <a:rect b="b" l="l" r="r" t="t"/>
              <a:pathLst>
                <a:path extrusionOk="0" h="364521" w="229266">
                  <a:moveTo>
                    <a:pt x="229267" y="364522"/>
                  </a:moveTo>
                  <a:lnTo>
                    <a:pt x="219742" y="364522"/>
                  </a:lnTo>
                  <a:lnTo>
                    <a:pt x="219742" y="9525"/>
                  </a:lnTo>
                  <a:lnTo>
                    <a:pt x="0" y="9525"/>
                  </a:lnTo>
                  <a:lnTo>
                    <a:pt x="0" y="0"/>
                  </a:lnTo>
                  <a:lnTo>
                    <a:pt x="229267" y="0"/>
                  </a:lnTo>
                  <a:lnTo>
                    <a:pt x="229267" y="3645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38"/>
            <p:cNvSpPr/>
            <p:nvPr/>
          </p:nvSpPr>
          <p:spPr>
            <a:xfrm>
              <a:off x="8214497" y="3604202"/>
              <a:ext cx="585064" cy="898298"/>
            </a:xfrm>
            <a:custGeom>
              <a:rect b="b" l="l" r="r" t="t"/>
              <a:pathLst>
                <a:path extrusionOk="0" h="194214" w="126492">
                  <a:moveTo>
                    <a:pt x="126492" y="194215"/>
                  </a:moveTo>
                  <a:lnTo>
                    <a:pt x="97917" y="194215"/>
                  </a:lnTo>
                  <a:lnTo>
                    <a:pt x="97917" y="28575"/>
                  </a:lnTo>
                  <a:lnTo>
                    <a:pt x="0" y="28575"/>
                  </a:lnTo>
                  <a:lnTo>
                    <a:pt x="0" y="0"/>
                  </a:lnTo>
                  <a:lnTo>
                    <a:pt x="126492" y="0"/>
                  </a:lnTo>
                  <a:lnTo>
                    <a:pt x="126492" y="1942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8"/>
            <p:cNvSpPr/>
            <p:nvPr/>
          </p:nvSpPr>
          <p:spPr>
            <a:xfrm>
              <a:off x="3079191" y="11933792"/>
              <a:ext cx="585058" cy="897858"/>
            </a:xfrm>
            <a:custGeom>
              <a:rect b="b" l="l" r="r" t="t"/>
              <a:pathLst>
                <a:path extrusionOk="0" h="194119" w="126491">
                  <a:moveTo>
                    <a:pt x="126492" y="194120"/>
                  </a:moveTo>
                  <a:lnTo>
                    <a:pt x="0" y="194120"/>
                  </a:lnTo>
                  <a:lnTo>
                    <a:pt x="0" y="0"/>
                  </a:lnTo>
                  <a:lnTo>
                    <a:pt x="28575" y="0"/>
                  </a:lnTo>
                  <a:lnTo>
                    <a:pt x="28575" y="165545"/>
                  </a:lnTo>
                  <a:lnTo>
                    <a:pt x="126492" y="165545"/>
                  </a:lnTo>
                  <a:lnTo>
                    <a:pt x="126492" y="1941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8"/>
            <p:cNvSpPr txBox="1"/>
            <p:nvPr/>
          </p:nvSpPr>
          <p:spPr>
            <a:xfrm>
              <a:off x="3142659" y="4039898"/>
              <a:ext cx="5546764" cy="64899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4572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Enhance team collaboration and efficiency</a:t>
              </a:r>
              <a:endParaRPr/>
            </a:p>
            <a:p>
              <a:pPr indent="-457200" lvl="0" marL="457200" marR="0" rtl="0" algn="l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1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Re- scheduled agile ceremonies</a:t>
              </a:r>
              <a:endParaRPr/>
            </a:p>
            <a:p>
              <a:pPr indent="-530225" lvl="1" marL="981075" marR="0" rtl="0" algn="l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Stand-ups</a:t>
              </a:r>
              <a:endParaRPr/>
            </a:p>
            <a:p>
              <a:pPr indent="-530225" lvl="1" marL="981075" marR="0" rtl="0" algn="l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Sprint review</a:t>
              </a:r>
              <a:endParaRPr/>
            </a:p>
            <a:p>
              <a:pPr indent="-530225" lvl="1" marL="981075" marR="0" rtl="0" algn="l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Sprint planning</a:t>
              </a:r>
              <a:endParaRPr/>
            </a:p>
            <a:p>
              <a:pPr indent="-457200" lvl="0" marL="457200" marR="0" rtl="0" algn="l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1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Updated the backlog</a:t>
              </a: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, prioritizing tasks necessary to declare vNext as a release candidate.</a:t>
              </a:r>
              <a:endPara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1" name="Google Shape;291;p38"/>
          <p:cNvSpPr/>
          <p:nvPr/>
        </p:nvSpPr>
        <p:spPr>
          <a:xfrm rot="5400000">
            <a:off x="8825704" y="7901483"/>
            <a:ext cx="585064" cy="410817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38"/>
          <p:cNvSpPr/>
          <p:nvPr/>
        </p:nvSpPr>
        <p:spPr>
          <a:xfrm rot="5400000">
            <a:off x="15225980" y="7901483"/>
            <a:ext cx="585064" cy="410817"/>
          </a:xfrm>
          <a:prstGeom prst="triangl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38"/>
          <p:cNvSpPr/>
          <p:nvPr/>
        </p:nvSpPr>
        <p:spPr>
          <a:xfrm>
            <a:off x="10205952" y="3865325"/>
            <a:ext cx="4208650" cy="1225546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8"/>
          <p:cNvSpPr txBox="1"/>
          <p:nvPr/>
        </p:nvSpPr>
        <p:spPr>
          <a:xfrm>
            <a:off x="10465822" y="3925230"/>
            <a:ext cx="3688910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Methodology Enhancement</a:t>
            </a:r>
            <a:endParaRPr/>
          </a:p>
        </p:txBody>
      </p:sp>
      <p:grpSp>
        <p:nvGrpSpPr>
          <p:cNvPr id="295" name="Google Shape;295;p38"/>
          <p:cNvGrpSpPr/>
          <p:nvPr/>
        </p:nvGrpSpPr>
        <p:grpSpPr>
          <a:xfrm>
            <a:off x="15775196" y="4737399"/>
            <a:ext cx="5741956" cy="6738985"/>
            <a:chOff x="3057605" y="3604202"/>
            <a:chExt cx="5741956" cy="9227448"/>
          </a:xfrm>
        </p:grpSpPr>
        <p:sp>
          <p:nvSpPr>
            <p:cNvPr id="296" name="Google Shape;296;p38"/>
            <p:cNvSpPr/>
            <p:nvPr/>
          </p:nvSpPr>
          <p:spPr>
            <a:xfrm>
              <a:off x="3116468" y="3726675"/>
              <a:ext cx="5601714" cy="8985538"/>
            </a:xfrm>
            <a:custGeom>
              <a:rect b="b" l="l" r="r" t="t"/>
              <a:pathLst>
                <a:path extrusionOk="0" h="1291018" w="1211103">
                  <a:moveTo>
                    <a:pt x="0" y="0"/>
                  </a:moveTo>
                  <a:lnTo>
                    <a:pt x="1211104" y="0"/>
                  </a:lnTo>
                  <a:lnTo>
                    <a:pt x="1211104" y="1291019"/>
                  </a:lnTo>
                  <a:lnTo>
                    <a:pt x="0" y="12910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63500" sx="102000" rotWithShape="0" algn="ctr" sy="102000">
                <a:srgbClr val="000000">
                  <a:alpha val="14901"/>
                </a:srgbClr>
              </a:outerShdw>
            </a:effectLst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38"/>
            <p:cNvSpPr/>
            <p:nvPr/>
          </p:nvSpPr>
          <p:spPr>
            <a:xfrm>
              <a:off x="3057605" y="11092624"/>
              <a:ext cx="1060424" cy="1686018"/>
            </a:xfrm>
            <a:custGeom>
              <a:rect b="b" l="l" r="r" t="t"/>
              <a:pathLst>
                <a:path extrusionOk="0" h="364521" w="229266">
                  <a:moveTo>
                    <a:pt x="229267" y="364522"/>
                  </a:moveTo>
                  <a:lnTo>
                    <a:pt x="0" y="364522"/>
                  </a:lnTo>
                  <a:lnTo>
                    <a:pt x="0" y="0"/>
                  </a:lnTo>
                  <a:lnTo>
                    <a:pt x="9525" y="0"/>
                  </a:lnTo>
                  <a:lnTo>
                    <a:pt x="9525" y="354997"/>
                  </a:lnTo>
                  <a:lnTo>
                    <a:pt x="229267" y="354997"/>
                  </a:lnTo>
                  <a:lnTo>
                    <a:pt x="229267" y="3645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38"/>
            <p:cNvSpPr/>
            <p:nvPr/>
          </p:nvSpPr>
          <p:spPr>
            <a:xfrm>
              <a:off x="7695075" y="3648258"/>
              <a:ext cx="1060424" cy="1686018"/>
            </a:xfrm>
            <a:custGeom>
              <a:rect b="b" l="l" r="r" t="t"/>
              <a:pathLst>
                <a:path extrusionOk="0" h="364521" w="229266">
                  <a:moveTo>
                    <a:pt x="229267" y="364522"/>
                  </a:moveTo>
                  <a:lnTo>
                    <a:pt x="219742" y="364522"/>
                  </a:lnTo>
                  <a:lnTo>
                    <a:pt x="219742" y="9525"/>
                  </a:lnTo>
                  <a:lnTo>
                    <a:pt x="0" y="9525"/>
                  </a:lnTo>
                  <a:lnTo>
                    <a:pt x="0" y="0"/>
                  </a:lnTo>
                  <a:lnTo>
                    <a:pt x="229267" y="0"/>
                  </a:lnTo>
                  <a:lnTo>
                    <a:pt x="229267" y="36452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38"/>
            <p:cNvSpPr/>
            <p:nvPr/>
          </p:nvSpPr>
          <p:spPr>
            <a:xfrm>
              <a:off x="8214497" y="3604202"/>
              <a:ext cx="585064" cy="898298"/>
            </a:xfrm>
            <a:custGeom>
              <a:rect b="b" l="l" r="r" t="t"/>
              <a:pathLst>
                <a:path extrusionOk="0" h="194214" w="126492">
                  <a:moveTo>
                    <a:pt x="126492" y="194215"/>
                  </a:moveTo>
                  <a:lnTo>
                    <a:pt x="97917" y="194215"/>
                  </a:lnTo>
                  <a:lnTo>
                    <a:pt x="97917" y="28575"/>
                  </a:lnTo>
                  <a:lnTo>
                    <a:pt x="0" y="28575"/>
                  </a:lnTo>
                  <a:lnTo>
                    <a:pt x="0" y="0"/>
                  </a:lnTo>
                  <a:lnTo>
                    <a:pt x="126492" y="0"/>
                  </a:lnTo>
                  <a:lnTo>
                    <a:pt x="126492" y="1942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38"/>
            <p:cNvSpPr/>
            <p:nvPr/>
          </p:nvSpPr>
          <p:spPr>
            <a:xfrm>
              <a:off x="3079191" y="11933792"/>
              <a:ext cx="585058" cy="897858"/>
            </a:xfrm>
            <a:custGeom>
              <a:rect b="b" l="l" r="r" t="t"/>
              <a:pathLst>
                <a:path extrusionOk="0" h="194119" w="126491">
                  <a:moveTo>
                    <a:pt x="126492" y="194120"/>
                  </a:moveTo>
                  <a:lnTo>
                    <a:pt x="0" y="194120"/>
                  </a:lnTo>
                  <a:lnTo>
                    <a:pt x="0" y="0"/>
                  </a:lnTo>
                  <a:lnTo>
                    <a:pt x="28575" y="0"/>
                  </a:lnTo>
                  <a:lnTo>
                    <a:pt x="28575" y="165545"/>
                  </a:lnTo>
                  <a:lnTo>
                    <a:pt x="126492" y="165545"/>
                  </a:lnTo>
                  <a:lnTo>
                    <a:pt x="126492" y="19412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38"/>
            <p:cNvSpPr txBox="1"/>
            <p:nvPr/>
          </p:nvSpPr>
          <p:spPr>
            <a:xfrm>
              <a:off x="3142659" y="4039898"/>
              <a:ext cx="5546764" cy="68692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-457200" lvl="0" marL="45720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1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Addressed the highest priority tasks, including:</a:t>
              </a:r>
              <a:endParaRPr/>
            </a:p>
            <a:p>
              <a:pPr indent="-357188" lvl="1" marL="808038" marR="0" rtl="0" algn="l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Defect fixing.</a:t>
              </a:r>
              <a:endParaRPr/>
            </a:p>
            <a:p>
              <a:pPr indent="-357188" lvl="1" marL="808038" marR="0" rtl="0" algn="l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TigerBeetle integration and performance improvements.</a:t>
              </a:r>
              <a:endParaRPr/>
            </a:p>
            <a:p>
              <a:pPr indent="-357188" lvl="1" marL="808038" marR="0" rtl="0" algn="l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Documentation enhancements, particularly design diagrams.</a:t>
              </a:r>
              <a:endParaRPr/>
            </a:p>
            <a:p>
              <a:pPr indent="-357188" lvl="1" marL="808038" marR="0" rtl="0" algn="l">
                <a:lnSpc>
                  <a:spcPct val="100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Char char="•"/>
              </a:pPr>
              <a:r>
                <a:rPr b="0" i="0" lang="en-US" sz="2800" u="none" cap="none" strike="noStrike">
                  <a:solidFill>
                    <a:srgbClr val="3F3F3F"/>
                  </a:solidFill>
                  <a:latin typeface="Calibri"/>
                  <a:ea typeface="Calibri"/>
                  <a:cs typeface="Calibri"/>
                  <a:sym typeface="Calibri"/>
                </a:rPr>
                <a:t>Mojaloop specification compliance.</a:t>
              </a:r>
              <a:endParaRPr b="0" i="0" sz="28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2" name="Google Shape;302;p38"/>
          <p:cNvSpPr/>
          <p:nvPr/>
        </p:nvSpPr>
        <p:spPr>
          <a:xfrm>
            <a:off x="16541849" y="3865325"/>
            <a:ext cx="4208650" cy="1225546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p38"/>
          <p:cNvSpPr/>
          <p:nvPr/>
        </p:nvSpPr>
        <p:spPr>
          <a:xfrm>
            <a:off x="3824258" y="3865325"/>
            <a:ext cx="4208650" cy="1225546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38"/>
          <p:cNvSpPr txBox="1"/>
          <p:nvPr/>
        </p:nvSpPr>
        <p:spPr>
          <a:xfrm>
            <a:off x="4283918" y="3885349"/>
            <a:ext cx="3289330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Scope identification</a:t>
            </a:r>
            <a:endParaRPr/>
          </a:p>
        </p:txBody>
      </p:sp>
      <p:sp>
        <p:nvSpPr>
          <p:cNvPr id="305" name="Google Shape;305;p38"/>
          <p:cNvSpPr txBox="1"/>
          <p:nvPr/>
        </p:nvSpPr>
        <p:spPr>
          <a:xfrm>
            <a:off x="16715766" y="3916169"/>
            <a:ext cx="3860816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Focus on Key Tasks</a:t>
            </a:r>
            <a:endParaRPr b="1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9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</a:pPr>
            <a:r>
              <a:rPr lang="en-US"/>
              <a:t>Backlog focus items</a:t>
            </a:r>
            <a:endParaRPr/>
          </a:p>
        </p:txBody>
      </p:sp>
      <p:sp>
        <p:nvSpPr>
          <p:cNvPr id="312" name="Google Shape;312;p39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3" name="Google Shape;313;p39"/>
          <p:cNvSpPr/>
          <p:nvPr/>
        </p:nvSpPr>
        <p:spPr>
          <a:xfrm>
            <a:off x="9382402" y="4714213"/>
            <a:ext cx="5220000" cy="5220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Backlog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4" name="Google Shape;314;p39"/>
          <p:cNvGrpSpPr/>
          <p:nvPr/>
        </p:nvGrpSpPr>
        <p:grpSpPr>
          <a:xfrm>
            <a:off x="11141391" y="7527384"/>
            <a:ext cx="1758479" cy="1696825"/>
            <a:chOff x="1310075" y="3253275"/>
            <a:chExt cx="296950" cy="296150"/>
          </a:xfrm>
        </p:grpSpPr>
        <p:sp>
          <p:nvSpPr>
            <p:cNvPr id="315" name="Google Shape;315;p39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39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39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8" name="Google Shape;318;p39"/>
          <p:cNvSpPr txBox="1"/>
          <p:nvPr/>
        </p:nvSpPr>
        <p:spPr>
          <a:xfrm>
            <a:off x="729615" y="3354181"/>
            <a:ext cx="7812000" cy="2528118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01. Align Functional Scope Between vNow and vNext</a:t>
            </a:r>
            <a:endParaRPr b="1" i="0" sz="3200" u="none" cap="none" strike="noStrik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 the same use cases as in vNow: PISP and RTP.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Integrate new functionalities developed in vNow and run regression tests, such as interscheme functionalities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39"/>
          <p:cNvSpPr txBox="1"/>
          <p:nvPr/>
        </p:nvSpPr>
        <p:spPr>
          <a:xfrm>
            <a:off x="729615" y="10041498"/>
            <a:ext cx="7784318" cy="2528118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02. Change the core ledger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Complete and test TigerBeetle integration.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Conduct DA review of TigerBeetle integration.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39"/>
          <p:cNvSpPr txBox="1"/>
          <p:nvPr/>
        </p:nvSpPr>
        <p:spPr>
          <a:xfrm>
            <a:off x="15316471" y="10041498"/>
            <a:ext cx="8667174" cy="2528118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04. Implement Dependent Components Approved by MLF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Deploy IAM solution and implement two-factor authentication (2FA).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9"/>
          <p:cNvSpPr txBox="1"/>
          <p:nvPr/>
        </p:nvSpPr>
        <p:spPr>
          <a:xfrm>
            <a:off x="15316471" y="3354181"/>
            <a:ext cx="7812000" cy="2528118"/>
          </a:xfrm>
          <a:prstGeom prst="rect">
            <a:avLst/>
          </a:prstGeom>
          <a:noFill/>
          <a:ln>
            <a:noFill/>
          </a:ln>
        </p:spPr>
        <p:txBody>
          <a:bodyPr anchorCtr="0" anchor="t" bIns="182850" lIns="182850" spcFirstLastPara="1" rIns="182850" wrap="square" tIns="1828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i="0" lang="en-US" sz="32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03. Increase Adherence to Mojaloop Engineering Practices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Enhance testing by integrating regression tests (TTK) and conducting regression and performance tests to identify and address critical defects. 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 up Mojaloop workflow steps and protections on all vNext GitHub repositories (CI pipelines)</a:t>
            </a:r>
            <a:endParaRPr/>
          </a:p>
          <a:p>
            <a:pPr indent="-457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Char char="•"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Improve documentation, including for admin and settlement APIs.</a:t>
            </a:r>
            <a:endParaRPr b="0" i="0" sz="3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39"/>
          <p:cNvSpPr/>
          <p:nvPr/>
        </p:nvSpPr>
        <p:spPr>
          <a:xfrm>
            <a:off x="8925340" y="4652209"/>
            <a:ext cx="288000" cy="28800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3" name="Google Shape;323;p39"/>
          <p:cNvCxnSpPr/>
          <p:nvPr/>
        </p:nvCxnSpPr>
        <p:spPr>
          <a:xfrm>
            <a:off x="9069340" y="4796209"/>
            <a:ext cx="984787" cy="690191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4" name="Google Shape;324;p39"/>
          <p:cNvSpPr/>
          <p:nvPr/>
        </p:nvSpPr>
        <p:spPr>
          <a:xfrm>
            <a:off x="8917754" y="9753498"/>
            <a:ext cx="288000" cy="28800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5" name="Google Shape;325;p39"/>
          <p:cNvCxnSpPr/>
          <p:nvPr/>
        </p:nvCxnSpPr>
        <p:spPr>
          <a:xfrm flipH="1" rot="10800000">
            <a:off x="9069340" y="9224209"/>
            <a:ext cx="986400" cy="691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6" name="Google Shape;326;p39"/>
          <p:cNvCxnSpPr/>
          <p:nvPr/>
        </p:nvCxnSpPr>
        <p:spPr>
          <a:xfrm rot="10800000">
            <a:off x="13740998" y="9188854"/>
            <a:ext cx="986400" cy="691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27" name="Google Shape;327;p39"/>
          <p:cNvCxnSpPr/>
          <p:nvPr/>
        </p:nvCxnSpPr>
        <p:spPr>
          <a:xfrm flipH="1">
            <a:off x="13837950" y="4781184"/>
            <a:ext cx="986400" cy="691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8" name="Google Shape;328;p39"/>
          <p:cNvSpPr/>
          <p:nvPr/>
        </p:nvSpPr>
        <p:spPr>
          <a:xfrm>
            <a:off x="14641479" y="9753498"/>
            <a:ext cx="288000" cy="28800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39"/>
          <p:cNvSpPr/>
          <p:nvPr/>
        </p:nvSpPr>
        <p:spPr>
          <a:xfrm>
            <a:off x="14704462" y="4618240"/>
            <a:ext cx="288000" cy="288000"/>
          </a:xfrm>
          <a:prstGeom prst="ellipse">
            <a:avLst/>
          </a:prstGeom>
          <a:solidFill>
            <a:schemeClr val="accent1"/>
          </a:solidFill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0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</a:pPr>
            <a:r>
              <a:rPr lang="en-US"/>
              <a:t>Next steps – focus for PI 25</a:t>
            </a:r>
            <a:endParaRPr/>
          </a:p>
        </p:txBody>
      </p:sp>
      <p:sp>
        <p:nvSpPr>
          <p:cNvPr id="335" name="Google Shape;335;p40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6" name="Google Shape;336;p40"/>
          <p:cNvSpPr txBox="1"/>
          <p:nvPr/>
        </p:nvSpPr>
        <p:spPr>
          <a:xfrm>
            <a:off x="3680858" y="5398990"/>
            <a:ext cx="3518088" cy="352404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Effort estimation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Estimate the effort required to complete the essential tasks (T-shirt sizing) to better understand a potential delivery date.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40"/>
          <p:cNvSpPr txBox="1"/>
          <p:nvPr/>
        </p:nvSpPr>
        <p:spPr>
          <a:xfrm>
            <a:off x="17432273" y="5398990"/>
            <a:ext cx="3518088" cy="266226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TigerBeetle Integration DA Review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Review the completed TigerBeetle integration.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40"/>
          <p:cNvSpPr txBox="1"/>
          <p:nvPr/>
        </p:nvSpPr>
        <p:spPr>
          <a:xfrm>
            <a:off x="10556566" y="5398990"/>
            <a:ext cx="3518088" cy="22313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Backlog Completion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Complete the backlog tasks necessary to declare vNext as a release candidate.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9" name="Google Shape;339;p40"/>
          <p:cNvGrpSpPr/>
          <p:nvPr/>
        </p:nvGrpSpPr>
        <p:grpSpPr>
          <a:xfrm>
            <a:off x="9145750" y="5339356"/>
            <a:ext cx="1137561" cy="1103947"/>
            <a:chOff x="8410254" y="5398990"/>
            <a:chExt cx="1137561" cy="1103947"/>
          </a:xfrm>
        </p:grpSpPr>
        <p:grpSp>
          <p:nvGrpSpPr>
            <p:cNvPr id="340" name="Google Shape;340;p40"/>
            <p:cNvGrpSpPr/>
            <p:nvPr/>
          </p:nvGrpSpPr>
          <p:grpSpPr>
            <a:xfrm>
              <a:off x="8410254" y="5398990"/>
              <a:ext cx="1137561" cy="1103947"/>
              <a:chOff x="5543169" y="2699670"/>
              <a:chExt cx="1318259" cy="1192530"/>
            </a:xfrm>
          </p:grpSpPr>
          <p:sp>
            <p:nvSpPr>
              <p:cNvPr id="341" name="Google Shape;341;p40"/>
              <p:cNvSpPr/>
              <p:nvPr/>
            </p:nvSpPr>
            <p:spPr>
              <a:xfrm>
                <a:off x="5543169" y="2745200"/>
                <a:ext cx="1096327" cy="1096327"/>
              </a:xfrm>
              <a:custGeom>
                <a:rect b="b" l="l" r="r" t="t"/>
                <a:pathLst>
                  <a:path extrusionOk="0" h="1096327" w="1096327">
                    <a:moveTo>
                      <a:pt x="1096328" y="548164"/>
                    </a:moveTo>
                    <a:cubicBezTo>
                      <a:pt x="1096328" y="850906"/>
                      <a:pt x="850906" y="1096328"/>
                      <a:pt x="548164" y="1096328"/>
                    </a:cubicBezTo>
                    <a:cubicBezTo>
                      <a:pt x="245421" y="1096328"/>
                      <a:pt x="0" y="850906"/>
                      <a:pt x="0" y="548164"/>
                    </a:cubicBezTo>
                    <a:cubicBezTo>
                      <a:pt x="0" y="245421"/>
                      <a:pt x="245421" y="0"/>
                      <a:pt x="548164" y="0"/>
                    </a:cubicBezTo>
                    <a:cubicBezTo>
                      <a:pt x="850906" y="0"/>
                      <a:pt x="1096328" y="245421"/>
                      <a:pt x="1096328" y="5481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2" name="Google Shape;342;p40"/>
              <p:cNvSpPr/>
              <p:nvPr/>
            </p:nvSpPr>
            <p:spPr>
              <a:xfrm>
                <a:off x="5589174" y="2699670"/>
                <a:ext cx="1272254" cy="1192530"/>
              </a:xfrm>
              <a:custGeom>
                <a:rect b="b" l="l" r="r" t="t"/>
                <a:pathLst>
                  <a:path extrusionOk="0" h="1192530" w="1272254">
                    <a:moveTo>
                      <a:pt x="615601" y="1192435"/>
                    </a:moveTo>
                    <a:cubicBezTo>
                      <a:pt x="275806" y="1192063"/>
                      <a:pt x="419" y="916724"/>
                      <a:pt x="0" y="576929"/>
                    </a:cubicBezTo>
                    <a:cubicBezTo>
                      <a:pt x="371" y="258452"/>
                      <a:pt x="258451" y="368"/>
                      <a:pt x="576929" y="0"/>
                    </a:cubicBezTo>
                    <a:cubicBezTo>
                      <a:pt x="875386" y="315"/>
                      <a:pt x="1117254" y="242183"/>
                      <a:pt x="1117568" y="540639"/>
                    </a:cubicBezTo>
                    <a:cubicBezTo>
                      <a:pt x="1117197" y="820331"/>
                      <a:pt x="890530" y="1046959"/>
                      <a:pt x="610838" y="1047274"/>
                    </a:cubicBezTo>
                    <a:cubicBezTo>
                      <a:pt x="357073" y="1047741"/>
                      <a:pt x="147971" y="848249"/>
                      <a:pt x="136493" y="594741"/>
                    </a:cubicBezTo>
                    <a:cubicBezTo>
                      <a:pt x="136331" y="591322"/>
                      <a:pt x="138970" y="588426"/>
                      <a:pt x="142389" y="588264"/>
                    </a:cubicBezTo>
                    <a:cubicBezTo>
                      <a:pt x="142389" y="588264"/>
                      <a:pt x="142399" y="588264"/>
                      <a:pt x="142399" y="588264"/>
                    </a:cubicBezTo>
                    <a:cubicBezTo>
                      <a:pt x="145799" y="588159"/>
                      <a:pt x="148676" y="590769"/>
                      <a:pt x="148876" y="594170"/>
                    </a:cubicBezTo>
                    <a:cubicBezTo>
                      <a:pt x="160049" y="841057"/>
                      <a:pt x="363693" y="1035349"/>
                      <a:pt x="610838" y="1034891"/>
                    </a:cubicBezTo>
                    <a:cubicBezTo>
                      <a:pt x="883606" y="1034367"/>
                      <a:pt x="1104605" y="813406"/>
                      <a:pt x="1105186" y="540639"/>
                    </a:cubicBezTo>
                    <a:cubicBezTo>
                      <a:pt x="1104871" y="249022"/>
                      <a:pt x="868547" y="12698"/>
                      <a:pt x="576929" y="12383"/>
                    </a:cubicBezTo>
                    <a:cubicBezTo>
                      <a:pt x="265290" y="12750"/>
                      <a:pt x="12754" y="265291"/>
                      <a:pt x="12383" y="576929"/>
                    </a:cubicBezTo>
                    <a:cubicBezTo>
                      <a:pt x="12754" y="909923"/>
                      <a:pt x="282607" y="1179776"/>
                      <a:pt x="615601" y="1180148"/>
                    </a:cubicBezTo>
                    <a:cubicBezTo>
                      <a:pt x="963530" y="1181653"/>
                      <a:pt x="1249290" y="905647"/>
                      <a:pt x="1259872" y="557879"/>
                    </a:cubicBezTo>
                    <a:cubicBezTo>
                      <a:pt x="1259872" y="554460"/>
                      <a:pt x="1262644" y="551688"/>
                      <a:pt x="1266063" y="551688"/>
                    </a:cubicBezTo>
                    <a:cubicBezTo>
                      <a:pt x="1269483" y="551688"/>
                      <a:pt x="1272254" y="554460"/>
                      <a:pt x="1272254" y="557879"/>
                    </a:cubicBezTo>
                    <a:cubicBezTo>
                      <a:pt x="1260091" y="911790"/>
                      <a:pt x="969721" y="1192435"/>
                      <a:pt x="615601" y="11925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43" name="Google Shape;343;p40"/>
            <p:cNvSpPr txBox="1"/>
            <p:nvPr/>
          </p:nvSpPr>
          <p:spPr>
            <a:xfrm>
              <a:off x="8484480" y="5621503"/>
              <a:ext cx="847712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</a:rPr>
                <a:t>02</a:t>
              </a:r>
              <a:endParaRPr/>
            </a:p>
          </p:txBody>
        </p:sp>
      </p:grpSp>
      <p:grpSp>
        <p:nvGrpSpPr>
          <p:cNvPr id="344" name="Google Shape;344;p40"/>
          <p:cNvGrpSpPr/>
          <p:nvPr/>
        </p:nvGrpSpPr>
        <p:grpSpPr>
          <a:xfrm>
            <a:off x="2117216" y="5339356"/>
            <a:ext cx="1137561" cy="1103947"/>
            <a:chOff x="8410254" y="5398990"/>
            <a:chExt cx="1137561" cy="1103947"/>
          </a:xfrm>
        </p:grpSpPr>
        <p:grpSp>
          <p:nvGrpSpPr>
            <p:cNvPr id="345" name="Google Shape;345;p40"/>
            <p:cNvGrpSpPr/>
            <p:nvPr/>
          </p:nvGrpSpPr>
          <p:grpSpPr>
            <a:xfrm>
              <a:off x="8410254" y="5398990"/>
              <a:ext cx="1137561" cy="1103947"/>
              <a:chOff x="5543169" y="2699670"/>
              <a:chExt cx="1318259" cy="1192530"/>
            </a:xfrm>
          </p:grpSpPr>
          <p:sp>
            <p:nvSpPr>
              <p:cNvPr id="346" name="Google Shape;346;p40"/>
              <p:cNvSpPr/>
              <p:nvPr/>
            </p:nvSpPr>
            <p:spPr>
              <a:xfrm>
                <a:off x="5543169" y="2745200"/>
                <a:ext cx="1096327" cy="1096327"/>
              </a:xfrm>
              <a:custGeom>
                <a:rect b="b" l="l" r="r" t="t"/>
                <a:pathLst>
                  <a:path extrusionOk="0" h="1096327" w="1096327">
                    <a:moveTo>
                      <a:pt x="1096328" y="548164"/>
                    </a:moveTo>
                    <a:cubicBezTo>
                      <a:pt x="1096328" y="850906"/>
                      <a:pt x="850906" y="1096328"/>
                      <a:pt x="548164" y="1096328"/>
                    </a:cubicBezTo>
                    <a:cubicBezTo>
                      <a:pt x="245421" y="1096328"/>
                      <a:pt x="0" y="850906"/>
                      <a:pt x="0" y="548164"/>
                    </a:cubicBezTo>
                    <a:cubicBezTo>
                      <a:pt x="0" y="245421"/>
                      <a:pt x="245421" y="0"/>
                      <a:pt x="548164" y="0"/>
                    </a:cubicBezTo>
                    <a:cubicBezTo>
                      <a:pt x="850906" y="0"/>
                      <a:pt x="1096328" y="245421"/>
                      <a:pt x="1096328" y="5481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40"/>
              <p:cNvSpPr/>
              <p:nvPr/>
            </p:nvSpPr>
            <p:spPr>
              <a:xfrm>
                <a:off x="5589174" y="2699670"/>
                <a:ext cx="1272254" cy="1192530"/>
              </a:xfrm>
              <a:custGeom>
                <a:rect b="b" l="l" r="r" t="t"/>
                <a:pathLst>
                  <a:path extrusionOk="0" h="1192530" w="1272254">
                    <a:moveTo>
                      <a:pt x="615601" y="1192435"/>
                    </a:moveTo>
                    <a:cubicBezTo>
                      <a:pt x="275806" y="1192063"/>
                      <a:pt x="419" y="916724"/>
                      <a:pt x="0" y="576929"/>
                    </a:cubicBezTo>
                    <a:cubicBezTo>
                      <a:pt x="371" y="258452"/>
                      <a:pt x="258451" y="368"/>
                      <a:pt x="576929" y="0"/>
                    </a:cubicBezTo>
                    <a:cubicBezTo>
                      <a:pt x="875386" y="315"/>
                      <a:pt x="1117254" y="242183"/>
                      <a:pt x="1117568" y="540639"/>
                    </a:cubicBezTo>
                    <a:cubicBezTo>
                      <a:pt x="1117197" y="820331"/>
                      <a:pt x="890530" y="1046959"/>
                      <a:pt x="610838" y="1047274"/>
                    </a:cubicBezTo>
                    <a:cubicBezTo>
                      <a:pt x="357073" y="1047741"/>
                      <a:pt x="147971" y="848249"/>
                      <a:pt x="136493" y="594741"/>
                    </a:cubicBezTo>
                    <a:cubicBezTo>
                      <a:pt x="136331" y="591322"/>
                      <a:pt x="138970" y="588426"/>
                      <a:pt x="142389" y="588264"/>
                    </a:cubicBezTo>
                    <a:cubicBezTo>
                      <a:pt x="142389" y="588264"/>
                      <a:pt x="142399" y="588264"/>
                      <a:pt x="142399" y="588264"/>
                    </a:cubicBezTo>
                    <a:cubicBezTo>
                      <a:pt x="145799" y="588159"/>
                      <a:pt x="148676" y="590769"/>
                      <a:pt x="148876" y="594170"/>
                    </a:cubicBezTo>
                    <a:cubicBezTo>
                      <a:pt x="160049" y="841057"/>
                      <a:pt x="363693" y="1035349"/>
                      <a:pt x="610838" y="1034891"/>
                    </a:cubicBezTo>
                    <a:cubicBezTo>
                      <a:pt x="883606" y="1034367"/>
                      <a:pt x="1104605" y="813406"/>
                      <a:pt x="1105186" y="540639"/>
                    </a:cubicBezTo>
                    <a:cubicBezTo>
                      <a:pt x="1104871" y="249022"/>
                      <a:pt x="868547" y="12698"/>
                      <a:pt x="576929" y="12383"/>
                    </a:cubicBezTo>
                    <a:cubicBezTo>
                      <a:pt x="265290" y="12750"/>
                      <a:pt x="12754" y="265291"/>
                      <a:pt x="12383" y="576929"/>
                    </a:cubicBezTo>
                    <a:cubicBezTo>
                      <a:pt x="12754" y="909923"/>
                      <a:pt x="282607" y="1179776"/>
                      <a:pt x="615601" y="1180148"/>
                    </a:cubicBezTo>
                    <a:cubicBezTo>
                      <a:pt x="963530" y="1181653"/>
                      <a:pt x="1249290" y="905647"/>
                      <a:pt x="1259872" y="557879"/>
                    </a:cubicBezTo>
                    <a:cubicBezTo>
                      <a:pt x="1259872" y="554460"/>
                      <a:pt x="1262644" y="551688"/>
                      <a:pt x="1266063" y="551688"/>
                    </a:cubicBezTo>
                    <a:cubicBezTo>
                      <a:pt x="1269483" y="551688"/>
                      <a:pt x="1272254" y="554460"/>
                      <a:pt x="1272254" y="557879"/>
                    </a:cubicBezTo>
                    <a:cubicBezTo>
                      <a:pt x="1260091" y="911790"/>
                      <a:pt x="969721" y="1192435"/>
                      <a:pt x="615601" y="11925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48" name="Google Shape;348;p40"/>
            <p:cNvSpPr txBox="1"/>
            <p:nvPr/>
          </p:nvSpPr>
          <p:spPr>
            <a:xfrm>
              <a:off x="8484480" y="5621503"/>
              <a:ext cx="847712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</a:rPr>
                <a:t>01</a:t>
              </a:r>
              <a:endParaRPr/>
            </a:p>
          </p:txBody>
        </p:sp>
      </p:grpSp>
      <p:grpSp>
        <p:nvGrpSpPr>
          <p:cNvPr id="349" name="Google Shape;349;p40"/>
          <p:cNvGrpSpPr/>
          <p:nvPr/>
        </p:nvGrpSpPr>
        <p:grpSpPr>
          <a:xfrm>
            <a:off x="16011939" y="5339356"/>
            <a:ext cx="1137561" cy="1103947"/>
            <a:chOff x="8410254" y="5398990"/>
            <a:chExt cx="1137561" cy="1103947"/>
          </a:xfrm>
        </p:grpSpPr>
        <p:grpSp>
          <p:nvGrpSpPr>
            <p:cNvPr id="350" name="Google Shape;350;p40"/>
            <p:cNvGrpSpPr/>
            <p:nvPr/>
          </p:nvGrpSpPr>
          <p:grpSpPr>
            <a:xfrm>
              <a:off x="8410254" y="5398990"/>
              <a:ext cx="1137561" cy="1103947"/>
              <a:chOff x="5543169" y="2699670"/>
              <a:chExt cx="1318259" cy="1192530"/>
            </a:xfrm>
          </p:grpSpPr>
          <p:sp>
            <p:nvSpPr>
              <p:cNvPr id="351" name="Google Shape;351;p40"/>
              <p:cNvSpPr/>
              <p:nvPr/>
            </p:nvSpPr>
            <p:spPr>
              <a:xfrm>
                <a:off x="5543169" y="2745200"/>
                <a:ext cx="1096327" cy="1096327"/>
              </a:xfrm>
              <a:custGeom>
                <a:rect b="b" l="l" r="r" t="t"/>
                <a:pathLst>
                  <a:path extrusionOk="0" h="1096327" w="1096327">
                    <a:moveTo>
                      <a:pt x="1096328" y="548164"/>
                    </a:moveTo>
                    <a:cubicBezTo>
                      <a:pt x="1096328" y="850906"/>
                      <a:pt x="850906" y="1096328"/>
                      <a:pt x="548164" y="1096328"/>
                    </a:cubicBezTo>
                    <a:cubicBezTo>
                      <a:pt x="245421" y="1096328"/>
                      <a:pt x="0" y="850906"/>
                      <a:pt x="0" y="548164"/>
                    </a:cubicBezTo>
                    <a:cubicBezTo>
                      <a:pt x="0" y="245421"/>
                      <a:pt x="245421" y="0"/>
                      <a:pt x="548164" y="0"/>
                    </a:cubicBezTo>
                    <a:cubicBezTo>
                      <a:pt x="850906" y="0"/>
                      <a:pt x="1096328" y="245421"/>
                      <a:pt x="1096328" y="54816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2" name="Google Shape;352;p40"/>
              <p:cNvSpPr/>
              <p:nvPr/>
            </p:nvSpPr>
            <p:spPr>
              <a:xfrm>
                <a:off x="5589174" y="2699670"/>
                <a:ext cx="1272254" cy="1192530"/>
              </a:xfrm>
              <a:custGeom>
                <a:rect b="b" l="l" r="r" t="t"/>
                <a:pathLst>
                  <a:path extrusionOk="0" h="1192530" w="1272254">
                    <a:moveTo>
                      <a:pt x="615601" y="1192435"/>
                    </a:moveTo>
                    <a:cubicBezTo>
                      <a:pt x="275806" y="1192063"/>
                      <a:pt x="419" y="916724"/>
                      <a:pt x="0" y="576929"/>
                    </a:cubicBezTo>
                    <a:cubicBezTo>
                      <a:pt x="371" y="258452"/>
                      <a:pt x="258451" y="368"/>
                      <a:pt x="576929" y="0"/>
                    </a:cubicBezTo>
                    <a:cubicBezTo>
                      <a:pt x="875386" y="315"/>
                      <a:pt x="1117254" y="242183"/>
                      <a:pt x="1117568" y="540639"/>
                    </a:cubicBezTo>
                    <a:cubicBezTo>
                      <a:pt x="1117197" y="820331"/>
                      <a:pt x="890530" y="1046959"/>
                      <a:pt x="610838" y="1047274"/>
                    </a:cubicBezTo>
                    <a:cubicBezTo>
                      <a:pt x="357073" y="1047741"/>
                      <a:pt x="147971" y="848249"/>
                      <a:pt x="136493" y="594741"/>
                    </a:cubicBezTo>
                    <a:cubicBezTo>
                      <a:pt x="136331" y="591322"/>
                      <a:pt x="138970" y="588426"/>
                      <a:pt x="142389" y="588264"/>
                    </a:cubicBezTo>
                    <a:cubicBezTo>
                      <a:pt x="142389" y="588264"/>
                      <a:pt x="142399" y="588264"/>
                      <a:pt x="142399" y="588264"/>
                    </a:cubicBezTo>
                    <a:cubicBezTo>
                      <a:pt x="145799" y="588159"/>
                      <a:pt x="148676" y="590769"/>
                      <a:pt x="148876" y="594170"/>
                    </a:cubicBezTo>
                    <a:cubicBezTo>
                      <a:pt x="160049" y="841057"/>
                      <a:pt x="363693" y="1035349"/>
                      <a:pt x="610838" y="1034891"/>
                    </a:cubicBezTo>
                    <a:cubicBezTo>
                      <a:pt x="883606" y="1034367"/>
                      <a:pt x="1104605" y="813406"/>
                      <a:pt x="1105186" y="540639"/>
                    </a:cubicBezTo>
                    <a:cubicBezTo>
                      <a:pt x="1104871" y="249022"/>
                      <a:pt x="868547" y="12698"/>
                      <a:pt x="576929" y="12383"/>
                    </a:cubicBezTo>
                    <a:cubicBezTo>
                      <a:pt x="265290" y="12750"/>
                      <a:pt x="12754" y="265291"/>
                      <a:pt x="12383" y="576929"/>
                    </a:cubicBezTo>
                    <a:cubicBezTo>
                      <a:pt x="12754" y="909923"/>
                      <a:pt x="282607" y="1179776"/>
                      <a:pt x="615601" y="1180148"/>
                    </a:cubicBezTo>
                    <a:cubicBezTo>
                      <a:pt x="963530" y="1181653"/>
                      <a:pt x="1249290" y="905647"/>
                      <a:pt x="1259872" y="557879"/>
                    </a:cubicBezTo>
                    <a:cubicBezTo>
                      <a:pt x="1259872" y="554460"/>
                      <a:pt x="1262644" y="551688"/>
                      <a:pt x="1266063" y="551688"/>
                    </a:cubicBezTo>
                    <a:cubicBezTo>
                      <a:pt x="1269483" y="551688"/>
                      <a:pt x="1272254" y="554460"/>
                      <a:pt x="1272254" y="557879"/>
                    </a:cubicBezTo>
                    <a:cubicBezTo>
                      <a:pt x="1260091" y="911790"/>
                      <a:pt x="969721" y="1192435"/>
                      <a:pt x="615601" y="119253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353" name="Google Shape;353;p40"/>
            <p:cNvSpPr txBox="1"/>
            <p:nvPr/>
          </p:nvSpPr>
          <p:spPr>
            <a:xfrm>
              <a:off x="8484480" y="5621503"/>
              <a:ext cx="847712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800" u="none" cap="none" strike="noStrike">
                  <a:solidFill>
                    <a:schemeClr val="lt1"/>
                  </a:solidFill>
                </a:rPr>
                <a:t>03</a:t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1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91400" spcFirstLastPara="1" rIns="91400" wrap="square" tIns="456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/>
              <a:t>Joining the workstream</a:t>
            </a:r>
            <a:endParaRPr/>
          </a:p>
        </p:txBody>
      </p:sp>
      <p:sp>
        <p:nvSpPr>
          <p:cNvPr id="359" name="Google Shape;359;p41"/>
          <p:cNvSpPr txBox="1"/>
          <p:nvPr>
            <p:ph idx="1" type="body"/>
          </p:nvPr>
        </p:nvSpPr>
        <p:spPr>
          <a:xfrm>
            <a:off x="10184515" y="4010001"/>
            <a:ext cx="13092928" cy="87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675" lIns="91400" spcFirstLastPara="1" rIns="91400" wrap="square" tIns="45675">
            <a:normAutofit/>
          </a:bodyPr>
          <a:lstStyle/>
          <a:p>
            <a:pPr indent="-889000" lvl="0" marL="1219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400"/>
              <a:buChar char="-"/>
            </a:pPr>
            <a:r>
              <a:rPr lang="en-US" sz="4400"/>
              <a:t>Mojaloop Slack:  </a:t>
            </a:r>
            <a:r>
              <a:rPr lang="en-US" sz="4400">
                <a:solidFill>
                  <a:schemeClr val="accent3"/>
                </a:solidFill>
              </a:rPr>
              <a:t> </a:t>
            </a:r>
            <a:r>
              <a:rPr lang="en-US" sz="4400">
                <a:solidFill>
                  <a:srgbClr val="1155CC"/>
                </a:solidFill>
              </a:rPr>
              <a:t>#vnext-build</a:t>
            </a:r>
            <a:endParaRPr/>
          </a:p>
          <a:p>
            <a:pPr indent="-889000" lvl="0" marL="1219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400"/>
              <a:buChar char="-"/>
            </a:pPr>
            <a:r>
              <a:rPr lang="en-US" sz="4400"/>
              <a:t>Zenhub board: </a:t>
            </a:r>
            <a:r>
              <a:rPr lang="en-US" sz="4400" u="sng">
                <a:solidFill>
                  <a:schemeClr val="hlink"/>
                </a:solidFill>
                <a:hlinkClick r:id="rId3"/>
              </a:rPr>
              <a:t>here</a:t>
            </a:r>
            <a:endParaRPr sz="4400"/>
          </a:p>
          <a:p>
            <a:pPr indent="-889000" lvl="0" marL="1219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400"/>
              <a:buChar char="-"/>
            </a:pPr>
            <a:r>
              <a:rPr lang="en-US" sz="4400"/>
              <a:t>Meetings:</a:t>
            </a:r>
            <a:endParaRPr/>
          </a:p>
          <a:p>
            <a:pPr indent="-889000" lvl="1" marL="1676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400"/>
              <a:buChar char="-"/>
            </a:pPr>
            <a:r>
              <a:rPr lang="en-US" sz="3600"/>
              <a:t>Stand-up: 3 times a week</a:t>
            </a:r>
            <a:endParaRPr/>
          </a:p>
          <a:p>
            <a:pPr indent="-889000" lvl="1" marL="1676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400"/>
              <a:buChar char="-"/>
            </a:pPr>
            <a:r>
              <a:rPr lang="en-US" sz="3600"/>
              <a:t>Sprint planning: every other Tuesday at 10am UTC</a:t>
            </a:r>
            <a:endParaRPr/>
          </a:p>
          <a:p>
            <a:pPr indent="-889000" lvl="1" marL="1676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400"/>
              <a:buFont typeface="Arial"/>
              <a:buChar char="-"/>
            </a:pPr>
            <a:r>
              <a:rPr lang="en-US" sz="3600"/>
              <a:t>Sprint review: every other Wednesday at 10am UTC</a:t>
            </a:r>
            <a:endParaRPr/>
          </a:p>
          <a:p>
            <a:pPr indent="-609600" lvl="1" marL="1676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t/>
            </a:r>
            <a:endParaRPr sz="3600"/>
          </a:p>
        </p:txBody>
      </p:sp>
      <p:sp>
        <p:nvSpPr>
          <p:cNvPr id="360" name="Google Shape;360;p41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91400" spcFirstLastPara="1" rIns="91400" wrap="square" tIns="4567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1" name="Google Shape;361;p41"/>
          <p:cNvSpPr txBox="1"/>
          <p:nvPr/>
        </p:nvSpPr>
        <p:spPr>
          <a:xfrm>
            <a:off x="23535861" y="974035"/>
            <a:ext cx="184731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41"/>
          <p:cNvSpPr txBox="1"/>
          <p:nvPr/>
        </p:nvSpPr>
        <p:spPr>
          <a:xfrm>
            <a:off x="1401812" y="3816520"/>
            <a:ext cx="7215809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80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We need more resources!</a:t>
            </a:r>
            <a:endParaRPr/>
          </a:p>
        </p:txBody>
      </p:sp>
      <p:pic>
        <p:nvPicPr>
          <p:cNvPr id="363" name="Google Shape;363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01812" y="6806234"/>
            <a:ext cx="3781425" cy="357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